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87" r:id="rId4"/>
    <p:sldId id="256" r:id="rId5"/>
    <p:sldId id="257" r:id="rId6"/>
    <p:sldId id="259" r:id="rId7"/>
    <p:sldId id="258" r:id="rId8"/>
    <p:sldId id="260" r:id="rId9"/>
    <p:sldId id="264" r:id="rId10"/>
    <p:sldId id="262" r:id="rId11"/>
    <p:sldId id="263" r:id="rId12"/>
    <p:sldId id="270" r:id="rId13"/>
    <p:sldId id="271" r:id="rId14"/>
    <p:sldId id="273" r:id="rId15"/>
    <p:sldId id="275" r:id="rId16"/>
    <p:sldId id="274" r:id="rId17"/>
    <p:sldId id="276" r:id="rId18"/>
    <p:sldId id="277" r:id="rId19"/>
    <p:sldId id="278" r:id="rId20"/>
    <p:sldId id="279" r:id="rId21"/>
    <p:sldId id="272" r:id="rId22"/>
    <p:sldId id="280" r:id="rId23"/>
    <p:sldId id="288" r:id="rId24"/>
    <p:sldId id="283" r:id="rId25"/>
    <p:sldId id="289" r:id="rId26"/>
    <p:sldId id="290" r:id="rId27"/>
    <p:sldId id="291" r:id="rId28"/>
    <p:sldId id="292" r:id="rId29"/>
    <p:sldId id="293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 smtClean="0"/>
              <a:t>12-03-20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289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 smtClean="0"/>
              <a:t>12-03-20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555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 smtClean="0"/>
              <a:t>12-03-20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1865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>
                <a:solidFill>
                  <a:prstClr val="black">
                    <a:tint val="75000"/>
                  </a:prstClr>
                </a:solidFill>
              </a:rPr>
              <a:pPr/>
              <a:t>12-03-20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79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>
                <a:solidFill>
                  <a:prstClr val="black">
                    <a:tint val="75000"/>
                  </a:prstClr>
                </a:solidFill>
              </a:rPr>
              <a:pPr/>
              <a:t>12-03-20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92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>
                <a:solidFill>
                  <a:prstClr val="black">
                    <a:tint val="75000"/>
                  </a:prstClr>
                </a:solidFill>
              </a:rPr>
              <a:pPr/>
              <a:t>12-03-20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>
                <a:solidFill>
                  <a:prstClr val="black">
                    <a:tint val="75000"/>
                  </a:prstClr>
                </a:solidFill>
              </a:rPr>
              <a:pPr/>
              <a:t>12-03-20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94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>
                <a:solidFill>
                  <a:prstClr val="black">
                    <a:tint val="75000"/>
                  </a:prstClr>
                </a:solidFill>
              </a:rPr>
              <a:pPr/>
              <a:t>12-03-20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34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>
                <a:solidFill>
                  <a:prstClr val="black">
                    <a:tint val="75000"/>
                  </a:prstClr>
                </a:solidFill>
              </a:rPr>
              <a:pPr/>
              <a:t>12-03-20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17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>
                <a:solidFill>
                  <a:prstClr val="black">
                    <a:tint val="75000"/>
                  </a:prstClr>
                </a:solidFill>
              </a:rPr>
              <a:pPr/>
              <a:t>12-03-20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68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>
                <a:solidFill>
                  <a:prstClr val="black">
                    <a:tint val="75000"/>
                  </a:prstClr>
                </a:solidFill>
              </a:rPr>
              <a:pPr/>
              <a:t>12-03-20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3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 smtClean="0"/>
              <a:t>12-03-20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3031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>
                <a:solidFill>
                  <a:prstClr val="black">
                    <a:tint val="75000"/>
                  </a:prstClr>
                </a:solidFill>
              </a:rPr>
              <a:pPr/>
              <a:t>12-03-20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2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>
                <a:solidFill>
                  <a:prstClr val="black">
                    <a:tint val="75000"/>
                  </a:prstClr>
                </a:solidFill>
              </a:rPr>
              <a:pPr/>
              <a:t>12-03-20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72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>
                <a:solidFill>
                  <a:prstClr val="black">
                    <a:tint val="75000"/>
                  </a:prstClr>
                </a:solidFill>
              </a:rPr>
              <a:pPr/>
              <a:t>12-03-20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7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 smtClean="0"/>
              <a:t>12-03-20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200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 smtClean="0"/>
              <a:t>12-03-20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647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 smtClean="0"/>
              <a:t>12-03-20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113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 smtClean="0"/>
              <a:t>12-03-20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060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 smtClean="0"/>
              <a:t>12-03-20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776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 smtClean="0"/>
              <a:t>12-03-20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765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C1D-5D5B-4C89-A180-47D83BACCD2A}" type="datetimeFigureOut">
              <a:rPr lang="fr-BE" smtClean="0"/>
              <a:t>12-03-20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B6F-FA09-44A5-B6B3-30EBD04B2A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352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73C1D-5D5B-4C89-A180-47D83BACCD2A}" type="datetimeFigureOut">
              <a:rPr lang="fr-BE" smtClean="0"/>
              <a:t>12-03-20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24B6F-FA09-44A5-B6B3-30EBD04B2A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69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73C1D-5D5B-4C89-A180-47D83BACCD2A}" type="datetimeFigureOut">
              <a:rPr lang="fr-BE">
                <a:solidFill>
                  <a:prstClr val="black">
                    <a:tint val="75000"/>
                  </a:prstClr>
                </a:solidFill>
              </a:rPr>
              <a:pPr/>
              <a:t>12-03-20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24B6F-FA09-44A5-B6B3-30EBD04B2AFB}" type="slidenum">
              <a:rPr lang="fr-BE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7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7848872" cy="1872208"/>
          </a:xfrm>
        </p:spPr>
        <p:txBody>
          <a:bodyPr>
            <a:normAutofit/>
          </a:bodyPr>
          <a:lstStyle/>
          <a:p>
            <a:r>
              <a:rPr lang="fr-BE" sz="5400" dirty="0"/>
              <a:t>La vie à l’hôpital… </a:t>
            </a:r>
            <a:r>
              <a:rPr lang="fr-BE" dirty="0"/>
              <a:t>	</a:t>
            </a:r>
            <a:br>
              <a:rPr lang="fr-BE" dirty="0"/>
            </a:br>
            <a:r>
              <a:rPr lang="fr-BE" sz="3600" dirty="0"/>
              <a:t>7 juin 2018 - Sr Bérengère NOEL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438852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0808"/>
            <a:ext cx="4694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7050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0" y="1484784"/>
            <a:ext cx="3754760" cy="4752528"/>
          </a:xfrm>
        </p:spPr>
        <p:txBody>
          <a:bodyPr>
            <a:normAutofit/>
          </a:bodyPr>
          <a:lstStyle/>
          <a:p>
            <a:r>
              <a:rPr lang="fr-BE" sz="3200" dirty="0"/>
              <a:t>Plein de « détails » qui peuvent aider le patient, toujours fragile face aux microbes :</a:t>
            </a:r>
            <a:br>
              <a:rPr lang="fr-BE" sz="3200" dirty="0"/>
            </a:br>
            <a:r>
              <a:rPr lang="fr-BE" sz="3200" dirty="0"/>
              <a:t>un sac ? un texte ? une custode ?...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85357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2713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5904656"/>
          </a:xfrm>
        </p:spPr>
        <p:txBody>
          <a:bodyPr>
            <a:normAutofit fontScale="90000"/>
          </a:bodyPr>
          <a:lstStyle/>
          <a:p>
            <a:r>
              <a:rPr lang="fr-BE" dirty="0"/>
              <a:t>2. Les isolements : </a:t>
            </a:r>
            <a:br>
              <a:rPr lang="fr-BE" dirty="0"/>
            </a:br>
            <a:br>
              <a:rPr lang="fr-BE" dirty="0"/>
            </a:br>
            <a:r>
              <a:rPr lang="fr-BE" dirty="0"/>
              <a:t>Toujours du « jaune »… mais signalé de manière différente d’un hôpital à l’autre.</a:t>
            </a:r>
            <a:br>
              <a:rPr lang="fr-BE" dirty="0"/>
            </a:br>
            <a:br>
              <a:rPr lang="fr-BE" dirty="0"/>
            </a:br>
            <a:r>
              <a:rPr lang="fr-BE" dirty="0"/>
              <a:t>Il s’agit d’une prescription médicale !</a:t>
            </a:r>
            <a:br>
              <a:rPr lang="fr-BE" dirty="0"/>
            </a:br>
            <a:br>
              <a:rPr lang="fr-BE" dirty="0"/>
            </a:br>
            <a:r>
              <a:rPr lang="fr-BE" dirty="0"/>
              <a:t>2 types d’isolement : </a:t>
            </a:r>
            <a:br>
              <a:rPr lang="fr-BE" dirty="0"/>
            </a:br>
            <a:r>
              <a:rPr lang="fr-BE" dirty="0"/>
              <a:t>septique et protecteur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907704" y="4941168"/>
            <a:ext cx="6779096" cy="1184995"/>
          </a:xfrm>
        </p:spPr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4596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2722314"/>
          </a:xfrm>
        </p:spPr>
        <p:txBody>
          <a:bodyPr>
            <a:normAutofit/>
          </a:bodyPr>
          <a:lstStyle/>
          <a:p>
            <a:r>
              <a:rPr lang="fr-BE" dirty="0"/>
              <a:t>Isolement septique :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5112568" cy="3456383"/>
          </a:xfr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107504" y="4149080"/>
            <a:ext cx="9036496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3600" dirty="0"/>
              <a:t>S’opposer à la transmission d’agents infectieux </a:t>
            </a:r>
          </a:p>
          <a:p>
            <a:pPr marL="0" indent="0">
              <a:buNone/>
            </a:pPr>
            <a:r>
              <a:rPr lang="fr-BE" sz="3600" dirty="0"/>
              <a:t>d’une personne infectée ou suspectée</a:t>
            </a:r>
          </a:p>
          <a:p>
            <a:pPr marL="0" indent="0">
              <a:buNone/>
            </a:pPr>
            <a:r>
              <a:rPr lang="fr-BE" sz="3600" dirty="0"/>
              <a:t>à une autre personne.</a:t>
            </a:r>
          </a:p>
        </p:txBody>
      </p:sp>
    </p:spTree>
    <p:extLst>
      <p:ext uri="{BB962C8B-B14F-4D97-AF65-F5344CB8AC3E}">
        <p14:creationId xmlns:p14="http://schemas.microsoft.com/office/powerpoint/2010/main" val="951271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2232248"/>
          </a:xfrm>
        </p:spPr>
        <p:txBody>
          <a:bodyPr>
            <a:noAutofit/>
          </a:bodyPr>
          <a:lstStyle/>
          <a:p>
            <a:r>
              <a:rPr lang="fr-BE" sz="2800" dirty="0"/>
              <a:t>Souvent une affiche sur la porte mentionnant l’isolement : </a:t>
            </a:r>
            <a:br>
              <a:rPr lang="fr-BE" sz="2800" dirty="0"/>
            </a:br>
            <a:r>
              <a:rPr lang="fr-BE" sz="2800" dirty="0"/>
              <a:t>se renseigner auprès du personnel soignant </a:t>
            </a:r>
            <a:br>
              <a:rPr lang="fr-BE" sz="2800" dirty="0"/>
            </a:br>
            <a:r>
              <a:rPr lang="fr-BE" sz="2800" dirty="0"/>
              <a:t>sur les mesures à prendre.</a:t>
            </a:r>
            <a:br>
              <a:rPr lang="fr-BE" sz="2800" dirty="0"/>
            </a:br>
            <a:r>
              <a:rPr lang="fr-BE" sz="2800" dirty="0"/>
              <a:t>Tablier ? Masque ? Gants ? </a:t>
            </a:r>
            <a:r>
              <a:rPr lang="fr-BE" sz="2800" dirty="0" err="1"/>
              <a:t>Surchaussures</a:t>
            </a:r>
            <a:r>
              <a:rPr lang="fr-BE" sz="2800" dirty="0"/>
              <a:t> ?...</a:t>
            </a:r>
            <a:endParaRPr lang="fr-BE" sz="6000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25792"/>
            <a:ext cx="5976664" cy="4230395"/>
          </a:xfrm>
        </p:spPr>
      </p:pic>
    </p:spTree>
    <p:extLst>
      <p:ext uri="{BB962C8B-B14F-4D97-AF65-F5344CB8AC3E}">
        <p14:creationId xmlns:p14="http://schemas.microsoft.com/office/powerpoint/2010/main" val="140584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9217024" cy="2794322"/>
          </a:xfrm>
        </p:spPr>
        <p:txBody>
          <a:bodyPr>
            <a:noAutofit/>
          </a:bodyPr>
          <a:lstStyle/>
          <a:p>
            <a:pPr algn="l"/>
            <a:r>
              <a:rPr lang="fr-BE" sz="2800" dirty="0"/>
              <a:t>- A visiter en dernier lieu </a:t>
            </a:r>
            <a:br>
              <a:rPr lang="fr-BE" sz="2800" dirty="0"/>
            </a:br>
            <a:r>
              <a:rPr lang="fr-BE" sz="2800" dirty="0"/>
              <a:t>	(pour ne pas infecter d’autres patients)</a:t>
            </a:r>
            <a:br>
              <a:rPr lang="fr-BE" sz="2800" dirty="0"/>
            </a:br>
            <a:r>
              <a:rPr lang="fr-BE" sz="2800" dirty="0"/>
              <a:t>- Eviter de s’asseoir sur le lit</a:t>
            </a:r>
            <a:br>
              <a:rPr lang="fr-BE" sz="2800" dirty="0"/>
            </a:br>
            <a:r>
              <a:rPr lang="fr-BE" sz="2800" dirty="0"/>
              <a:t>- Limiter au strict nécessaire ce qui va entrer dans la chambre</a:t>
            </a:r>
            <a:br>
              <a:rPr lang="fr-BE" sz="2800" dirty="0"/>
            </a:br>
            <a:r>
              <a:rPr lang="fr-BE" sz="2800" dirty="0"/>
              <a:t>- La communion et/ou le sacrement des malades ?</a:t>
            </a:r>
            <a:endParaRPr lang="fr-BE" sz="60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2732112" cy="2083814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5452">
            <a:off x="4507083" y="3148058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074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2722314"/>
          </a:xfrm>
        </p:spPr>
        <p:txBody>
          <a:bodyPr>
            <a:normAutofit/>
          </a:bodyPr>
          <a:lstStyle/>
          <a:p>
            <a:r>
              <a:rPr lang="fr-BE" dirty="0"/>
              <a:t>Isolement protecteur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395536" y="3861048"/>
            <a:ext cx="8291264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2400" dirty="0"/>
              <a:t>Malades du SIDA, personnes atteintes de leucémie, prématurés, grands brûlés et tout autre patient dont les défenses immunitaires sont sous la norme.</a:t>
            </a:r>
          </a:p>
          <a:p>
            <a:pPr marL="0" indent="0">
              <a:buNone/>
            </a:pPr>
            <a:r>
              <a:rPr lang="fr-BE" sz="2400" dirty="0"/>
              <a:t>Il faut les protéger de manière beaucoup plus rigoureuse face aux infections potentielles parce qu’ils sont plus fragiles face à d'éventuelles contaminations microbiennes.</a:t>
            </a:r>
            <a:br>
              <a:rPr lang="fr-BE" sz="2400" dirty="0"/>
            </a:br>
            <a:endParaRPr lang="fr-BE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6" y="108750"/>
            <a:ext cx="4696898" cy="3536274"/>
          </a:xfrm>
        </p:spPr>
      </p:pic>
    </p:spTree>
    <p:extLst>
      <p:ext uri="{BB962C8B-B14F-4D97-AF65-F5344CB8AC3E}">
        <p14:creationId xmlns:p14="http://schemas.microsoft.com/office/powerpoint/2010/main" val="3310152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3528392"/>
          </a:xfrm>
        </p:spPr>
        <p:txBody>
          <a:bodyPr>
            <a:noAutofit/>
          </a:bodyPr>
          <a:lstStyle/>
          <a:p>
            <a:r>
              <a:rPr lang="fr-BE" sz="2800" dirty="0"/>
              <a:t>Patient toujours seul, </a:t>
            </a:r>
            <a:br>
              <a:rPr lang="fr-BE" sz="2800" dirty="0"/>
            </a:br>
            <a:r>
              <a:rPr lang="fr-BE" sz="2800" dirty="0"/>
              <a:t>dans une chambre avec un sas d’entrée.</a:t>
            </a:r>
            <a:br>
              <a:rPr lang="fr-BE" sz="2800" dirty="0"/>
            </a:br>
            <a:r>
              <a:rPr lang="fr-BE" sz="2800" dirty="0"/>
              <a:t>Souvent une affiche sur la porte mentionnant l’isolement : se renseigner auprès du personnel soignant </a:t>
            </a:r>
            <a:br>
              <a:rPr lang="fr-BE" sz="2800" dirty="0"/>
            </a:br>
            <a:r>
              <a:rPr lang="fr-BE" sz="2800" dirty="0"/>
              <a:t>sur les mesures à prendre.</a:t>
            </a:r>
            <a:br>
              <a:rPr lang="fr-BE" sz="2800" dirty="0"/>
            </a:br>
            <a:r>
              <a:rPr lang="fr-BE" sz="2800" dirty="0"/>
              <a:t>Dans tous les cas, se laver et se désinfecter les mains en entrant et en sortant de la chambre.</a:t>
            </a:r>
            <a:endParaRPr lang="fr-BE" sz="6000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7301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277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3140968"/>
            <a:ext cx="8712968" cy="3600400"/>
          </a:xfrm>
        </p:spPr>
        <p:txBody>
          <a:bodyPr>
            <a:noAutofit/>
          </a:bodyPr>
          <a:lstStyle/>
          <a:p>
            <a:pPr algn="l"/>
            <a:r>
              <a:rPr lang="fr-BE" sz="2800" dirty="0"/>
              <a:t>- A visiter en premier lieu (pour ne pas l’infecter avec les 	microbes des autres patients) et limiter le nombre 	de visites/visiteurs.</a:t>
            </a:r>
            <a:br>
              <a:rPr lang="fr-BE" sz="2800" dirty="0"/>
            </a:br>
            <a:r>
              <a:rPr lang="fr-BE" sz="2800" dirty="0"/>
              <a:t>- Ne pas y aller si on est malade ou enrhumé</a:t>
            </a:r>
            <a:br>
              <a:rPr lang="fr-BE" sz="2800" dirty="0"/>
            </a:br>
            <a:r>
              <a:rPr lang="fr-BE" sz="2800" dirty="0"/>
              <a:t>- Eviter de s’asseoir sur le lit</a:t>
            </a:r>
            <a:br>
              <a:rPr lang="fr-BE" sz="2800" dirty="0"/>
            </a:br>
            <a:r>
              <a:rPr lang="fr-BE" sz="2800" dirty="0"/>
              <a:t>- Pas de fleur ni de plante verte (ni texte ni objet religieux)</a:t>
            </a:r>
            <a:br>
              <a:rPr lang="fr-BE" sz="2800" dirty="0"/>
            </a:br>
            <a:r>
              <a:rPr lang="fr-BE" sz="2800" dirty="0"/>
              <a:t>- La communion et/ou le sacrement des malades ?</a:t>
            </a:r>
            <a:endParaRPr lang="fr-BE" sz="6000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355">
            <a:off x="2812517" y="-53154"/>
            <a:ext cx="5413896" cy="296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678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3154362"/>
          </a:xfrm>
        </p:spPr>
        <p:txBody>
          <a:bodyPr>
            <a:noAutofit/>
          </a:bodyPr>
          <a:lstStyle/>
          <a:p>
            <a:pPr algn="l"/>
            <a:endParaRPr lang="fr-BE" sz="6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" y="548680"/>
            <a:ext cx="9140862" cy="5904656"/>
          </a:xfrm>
        </p:spPr>
      </p:pic>
    </p:spTree>
    <p:extLst>
      <p:ext uri="{BB962C8B-B14F-4D97-AF65-F5344CB8AC3E}">
        <p14:creationId xmlns:p14="http://schemas.microsoft.com/office/powerpoint/2010/main" val="4104377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2434282"/>
          </a:xfrm>
        </p:spPr>
        <p:txBody>
          <a:bodyPr>
            <a:noAutofit/>
          </a:bodyPr>
          <a:lstStyle/>
          <a:p>
            <a:pPr algn="l"/>
            <a:r>
              <a:rPr lang="fr-BE" sz="3200" u="sng" dirty="0"/>
              <a:t>Porter un masque</a:t>
            </a:r>
            <a:br>
              <a:rPr lang="fr-BE" sz="3200" dirty="0"/>
            </a:br>
            <a:r>
              <a:rPr lang="fr-BE" sz="3200" dirty="0"/>
              <a:t>- 1 masque pour 1 patient </a:t>
            </a:r>
            <a:br>
              <a:rPr lang="fr-BE" sz="3200" dirty="0"/>
            </a:br>
            <a:r>
              <a:rPr lang="fr-BE" sz="3200" dirty="0"/>
              <a:t>	(et donc ne pas le laisser pendre autour du cou,</a:t>
            </a:r>
            <a:br>
              <a:rPr lang="fr-BE" sz="3200" dirty="0"/>
            </a:br>
            <a:r>
              <a:rPr lang="fr-BE" sz="3200" dirty="0"/>
              <a:t> 	ni l’emmener d’un patient à l’autre)</a:t>
            </a:r>
            <a:br>
              <a:rPr lang="fr-BE" sz="3200" dirty="0"/>
            </a:br>
            <a:r>
              <a:rPr lang="fr-BE" sz="3200" dirty="0"/>
              <a:t>- 1 barre métallique d’un côté : à mettre sur le nez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04428"/>
            <a:ext cx="8229600" cy="395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330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r>
              <a:rPr lang="fr-BE" sz="3600" dirty="0"/>
              <a:t>Quelques clés </a:t>
            </a:r>
            <a:br>
              <a:rPr lang="fr-BE" sz="3600" dirty="0"/>
            </a:br>
            <a:r>
              <a:rPr lang="fr-BE" sz="3600" dirty="0"/>
              <a:t>pour y vivre en bonne harmonie </a:t>
            </a:r>
            <a:br>
              <a:rPr lang="fr-BE" sz="3600" dirty="0"/>
            </a:br>
            <a:r>
              <a:rPr lang="fr-BE" sz="3600" dirty="0"/>
              <a:t>avec les autres professionnels de la santé et respecter les patients…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17032"/>
            <a:ext cx="7370893" cy="1872208"/>
          </a:xfrm>
        </p:spPr>
      </p:pic>
    </p:spTree>
    <p:extLst>
      <p:ext uri="{BB962C8B-B14F-4D97-AF65-F5344CB8AC3E}">
        <p14:creationId xmlns:p14="http://schemas.microsoft.com/office/powerpoint/2010/main" val="3544599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354162"/>
          </a:xfrm>
        </p:spPr>
        <p:txBody>
          <a:bodyPr>
            <a:normAutofit fontScale="90000"/>
          </a:bodyPr>
          <a:lstStyle/>
          <a:p>
            <a:r>
              <a:rPr lang="fr-BE" dirty="0"/>
              <a:t>3. Les soins intensifs… </a:t>
            </a:r>
            <a:br>
              <a:rPr lang="fr-BE" dirty="0"/>
            </a:br>
            <a:r>
              <a:rPr lang="fr-BE" dirty="0" err="1"/>
              <a:t>hypertechnique</a:t>
            </a:r>
            <a:r>
              <a:rPr lang="fr-BE" dirty="0"/>
              <a:t> !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678894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6679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8517632" cy="2204864"/>
          </a:xfrm>
        </p:spPr>
        <p:txBody>
          <a:bodyPr>
            <a:normAutofit/>
          </a:bodyPr>
          <a:lstStyle/>
          <a:p>
            <a:r>
              <a:rPr lang="fr-BE" sz="2700" dirty="0"/>
              <a:t>(1) </a:t>
            </a:r>
            <a:r>
              <a:rPr lang="fr-BE" sz="2700" u="sng" dirty="0"/>
              <a:t>Respirateur : </a:t>
            </a:r>
            <a:br>
              <a:rPr lang="fr-BE" sz="2700" dirty="0"/>
            </a:br>
            <a:r>
              <a:rPr lang="fr-BE" sz="2700" dirty="0"/>
              <a:t>Appareil permettant la respiration artificielle </a:t>
            </a:r>
            <a:br>
              <a:rPr lang="fr-BE" sz="2700" dirty="0"/>
            </a:br>
            <a:r>
              <a:rPr lang="fr-BE" sz="2700" dirty="0"/>
              <a:t>en cas de troubles respiratoires ou de manque d’oxygène. </a:t>
            </a:r>
            <a:br>
              <a:rPr lang="fr-BE" sz="2700" dirty="0"/>
            </a:br>
            <a:r>
              <a:rPr lang="fr-BE" sz="2700" dirty="0"/>
              <a:t>Il est branché à un </a:t>
            </a:r>
            <a:r>
              <a:rPr lang="fr-BE" sz="2700" u="sng" dirty="0"/>
              <a:t>tuyau mis en place dans la trachée </a:t>
            </a:r>
            <a:r>
              <a:rPr lang="fr-BE" sz="2700" dirty="0"/>
              <a:t>(6) : ça s’appelle l’intubation.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143750" cy="3752850"/>
          </a:xfrm>
        </p:spPr>
      </p:pic>
    </p:spTree>
    <p:extLst>
      <p:ext uri="{BB962C8B-B14F-4D97-AF65-F5344CB8AC3E}">
        <p14:creationId xmlns:p14="http://schemas.microsoft.com/office/powerpoint/2010/main" val="3754614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221088"/>
            <a:ext cx="8517632" cy="2636912"/>
          </a:xfrm>
        </p:spPr>
        <p:txBody>
          <a:bodyPr>
            <a:normAutofit/>
          </a:bodyPr>
          <a:lstStyle/>
          <a:p>
            <a:r>
              <a:rPr lang="fr-BE" sz="2700" dirty="0"/>
              <a:t>(2) </a:t>
            </a:r>
            <a:r>
              <a:rPr lang="fr-BE" sz="2700" u="sng" dirty="0"/>
              <a:t>Moniteur/monitoring</a:t>
            </a:r>
            <a:r>
              <a:rPr lang="fr-BE" sz="2700" dirty="0"/>
              <a:t> : </a:t>
            </a:r>
            <a:br>
              <a:rPr lang="fr-BE" sz="2700" dirty="0"/>
            </a:br>
            <a:r>
              <a:rPr lang="fr-BE" sz="2700" dirty="0"/>
              <a:t>Appareil surveillant les fonctions vitales du patient (respiration, oxygénation, tension artérielle, rythme cardiaque). </a:t>
            </a:r>
            <a:br>
              <a:rPr lang="fr-BE" sz="2700" dirty="0"/>
            </a:br>
            <a:r>
              <a:rPr lang="fr-BE" sz="2700" dirty="0"/>
              <a:t>Les alarmes signalent au personnel toute modification, même minime, des paramètres.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143750" cy="3752850"/>
          </a:xfrm>
        </p:spPr>
      </p:pic>
    </p:spTree>
    <p:extLst>
      <p:ext uri="{BB962C8B-B14F-4D97-AF65-F5344CB8AC3E}">
        <p14:creationId xmlns:p14="http://schemas.microsoft.com/office/powerpoint/2010/main" val="1717701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149080"/>
            <a:ext cx="9144000" cy="2708920"/>
          </a:xfrm>
        </p:spPr>
        <p:txBody>
          <a:bodyPr>
            <a:normAutofit/>
          </a:bodyPr>
          <a:lstStyle/>
          <a:p>
            <a:r>
              <a:rPr lang="fr-BE" sz="2400" dirty="0"/>
              <a:t>Pour une personne adulte :</a:t>
            </a:r>
            <a:br>
              <a:rPr lang="fr-BE" sz="2400" dirty="0"/>
            </a:br>
            <a:r>
              <a:rPr lang="fr-BE" sz="2400" dirty="0"/>
              <a:t>Fréquence cardiaque normale : 60-100/minute</a:t>
            </a:r>
            <a:br>
              <a:rPr lang="fr-BE" sz="2400" dirty="0"/>
            </a:br>
            <a:r>
              <a:rPr lang="fr-BE" sz="2400" dirty="0"/>
              <a:t>Pression artérielle normale : entre 90/60 et 140/90 </a:t>
            </a:r>
            <a:r>
              <a:rPr lang="fr-BE" sz="2400" dirty="0" err="1"/>
              <a:t>mmHg</a:t>
            </a:r>
            <a:br>
              <a:rPr lang="fr-BE" sz="2400" dirty="0"/>
            </a:br>
            <a:r>
              <a:rPr lang="fr-BE" sz="2400" dirty="0"/>
              <a:t>Saturation : Supérieure à 95%</a:t>
            </a:r>
            <a:br>
              <a:rPr lang="fr-BE" sz="2400" dirty="0"/>
            </a:br>
            <a:r>
              <a:rPr lang="fr-BE" sz="2400" dirty="0"/>
              <a:t>Fréquence respiratoire normale : 12-18/minute</a:t>
            </a:r>
            <a:br>
              <a:rPr lang="fr-BE" sz="2400" dirty="0"/>
            </a:br>
            <a:r>
              <a:rPr lang="fr-BE" sz="2400" dirty="0"/>
              <a:t>Température : 35,6-37,2°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" y="260648"/>
            <a:ext cx="9144000" cy="3816424"/>
          </a:xfrm>
        </p:spPr>
      </p:pic>
    </p:spTree>
    <p:extLst>
      <p:ext uri="{BB962C8B-B14F-4D97-AF65-F5344CB8AC3E}">
        <p14:creationId xmlns:p14="http://schemas.microsoft.com/office/powerpoint/2010/main" val="4020738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149080"/>
            <a:ext cx="8517632" cy="2708920"/>
          </a:xfrm>
        </p:spPr>
        <p:txBody>
          <a:bodyPr>
            <a:normAutofit/>
          </a:bodyPr>
          <a:lstStyle/>
          <a:p>
            <a:r>
              <a:rPr lang="fr-BE" sz="2700" dirty="0"/>
              <a:t>(3) </a:t>
            </a:r>
            <a:r>
              <a:rPr lang="fr-BE" sz="2700" u="sng" dirty="0"/>
              <a:t>Cathéter</a:t>
            </a:r>
            <a:r>
              <a:rPr lang="fr-BE" sz="2700" dirty="0"/>
              <a:t> : </a:t>
            </a:r>
            <a:br>
              <a:rPr lang="fr-BE" sz="2700" dirty="0"/>
            </a:br>
            <a:r>
              <a:rPr lang="fr-BE" sz="2700" dirty="0"/>
              <a:t>Tuyau en plastique </a:t>
            </a:r>
            <a:br>
              <a:rPr lang="fr-BE" sz="2700" dirty="0"/>
            </a:br>
            <a:r>
              <a:rPr lang="fr-BE" sz="2700" dirty="0"/>
              <a:t>servant à effectuer des prélèvements sanguins.</a:t>
            </a:r>
            <a:br>
              <a:rPr lang="fr-BE" sz="2700" dirty="0"/>
            </a:br>
            <a:r>
              <a:rPr lang="fr-BE" sz="2700" dirty="0"/>
              <a:t>- Dans une artère : il mesure la pression artérielle</a:t>
            </a:r>
            <a:br>
              <a:rPr lang="fr-BE" sz="2700" dirty="0"/>
            </a:br>
            <a:r>
              <a:rPr lang="fr-BE" sz="2700" dirty="0"/>
              <a:t>- Dans une veine (cou, jambe, bras) et relié à une perfusion, il apporte un traitement, une hydratation ou une nutrition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143750" cy="3752850"/>
          </a:xfrm>
        </p:spPr>
      </p:pic>
    </p:spTree>
    <p:extLst>
      <p:ext uri="{BB962C8B-B14F-4D97-AF65-F5344CB8AC3E}">
        <p14:creationId xmlns:p14="http://schemas.microsoft.com/office/powerpoint/2010/main" val="2445474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8517632" cy="2088232"/>
          </a:xfrm>
        </p:spPr>
        <p:txBody>
          <a:bodyPr>
            <a:normAutofit/>
          </a:bodyPr>
          <a:lstStyle/>
          <a:p>
            <a:r>
              <a:rPr lang="fr-BE" sz="2700" dirty="0"/>
              <a:t>(4) </a:t>
            </a:r>
            <a:r>
              <a:rPr lang="fr-BE" sz="2700" u="sng" dirty="0"/>
              <a:t>Sonde gastrique : </a:t>
            </a:r>
            <a:br>
              <a:rPr lang="fr-BE" sz="2700" dirty="0"/>
            </a:br>
            <a:r>
              <a:rPr lang="fr-BE" sz="2700" dirty="0"/>
              <a:t>tuyau qui passe par le nez et arrive dans l’estomac </a:t>
            </a:r>
            <a:br>
              <a:rPr lang="fr-BE" sz="2700" dirty="0"/>
            </a:br>
            <a:r>
              <a:rPr lang="fr-BE" sz="2700" dirty="0"/>
              <a:t>pour aspirer les secrétions ou nourrir le patient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143750" cy="3752850"/>
          </a:xfrm>
        </p:spPr>
      </p:pic>
    </p:spTree>
    <p:extLst>
      <p:ext uri="{BB962C8B-B14F-4D97-AF65-F5344CB8AC3E}">
        <p14:creationId xmlns:p14="http://schemas.microsoft.com/office/powerpoint/2010/main" val="1333225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8517632" cy="2088232"/>
          </a:xfrm>
        </p:spPr>
        <p:txBody>
          <a:bodyPr>
            <a:normAutofit/>
          </a:bodyPr>
          <a:lstStyle/>
          <a:p>
            <a:r>
              <a:rPr lang="fr-BE" sz="2700" dirty="0"/>
              <a:t>(5) </a:t>
            </a:r>
            <a:r>
              <a:rPr lang="fr-BE" sz="2700" u="sng" dirty="0" err="1"/>
              <a:t>Hémofiltration</a:t>
            </a:r>
            <a:r>
              <a:rPr lang="fr-BE" sz="2700" u="sng" dirty="0"/>
              <a:t> : </a:t>
            </a:r>
            <a:br>
              <a:rPr lang="fr-BE" sz="2700" dirty="0"/>
            </a:br>
            <a:r>
              <a:rPr lang="fr-BE" sz="2700" dirty="0"/>
              <a:t>filtration du sang pour suppléer à la fonction des reins (dialyse)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143750" cy="3752850"/>
          </a:xfrm>
        </p:spPr>
      </p:pic>
    </p:spTree>
    <p:extLst>
      <p:ext uri="{BB962C8B-B14F-4D97-AF65-F5344CB8AC3E}">
        <p14:creationId xmlns:p14="http://schemas.microsoft.com/office/powerpoint/2010/main" val="503650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8517632" cy="2088232"/>
          </a:xfrm>
        </p:spPr>
        <p:txBody>
          <a:bodyPr>
            <a:normAutofit/>
          </a:bodyPr>
          <a:lstStyle/>
          <a:p>
            <a:r>
              <a:rPr lang="fr-BE" sz="2700" dirty="0"/>
              <a:t>(7) </a:t>
            </a:r>
            <a:r>
              <a:rPr lang="fr-BE" sz="2700" u="sng" dirty="0"/>
              <a:t>Pousse-seringues : </a:t>
            </a:r>
            <a:br>
              <a:rPr lang="fr-BE" sz="2700" dirty="0"/>
            </a:br>
            <a:r>
              <a:rPr lang="fr-BE" sz="2700" dirty="0"/>
              <a:t>dispositif utilisé pour l’administration en continu </a:t>
            </a:r>
            <a:br>
              <a:rPr lang="fr-BE" sz="2700" dirty="0"/>
            </a:br>
            <a:r>
              <a:rPr lang="fr-BE" sz="2700" dirty="0"/>
              <a:t>d’un traitement, en respectant des débits très précis.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143750" cy="3752850"/>
          </a:xfrm>
        </p:spPr>
      </p:pic>
    </p:spTree>
    <p:extLst>
      <p:ext uri="{BB962C8B-B14F-4D97-AF65-F5344CB8AC3E}">
        <p14:creationId xmlns:p14="http://schemas.microsoft.com/office/powerpoint/2010/main" val="3829624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fr-BE" sz="3600" dirty="0"/>
              <a:t>Place à vos questions, remarques…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52936"/>
            <a:ext cx="3495774" cy="3240718"/>
          </a:xfrm>
        </p:spPr>
      </p:pic>
    </p:spTree>
    <p:extLst>
      <p:ext uri="{BB962C8B-B14F-4D97-AF65-F5344CB8AC3E}">
        <p14:creationId xmlns:p14="http://schemas.microsoft.com/office/powerpoint/2010/main" val="242428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fr-BE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713">
            <a:off x="638780" y="691286"/>
            <a:ext cx="4038600" cy="3508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4572000" y="3501008"/>
            <a:ext cx="4114800" cy="244827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BE" sz="3600" dirty="0"/>
              <a:t>L’hygiène</a:t>
            </a:r>
          </a:p>
          <a:p>
            <a:pPr marL="514350" indent="-514350">
              <a:buAutoNum type="arabicPeriod"/>
            </a:pPr>
            <a:r>
              <a:rPr lang="fr-BE" sz="3600" dirty="0"/>
              <a:t>Les isolements</a:t>
            </a:r>
          </a:p>
          <a:p>
            <a:pPr marL="514350" indent="-514350">
              <a:buAutoNum type="arabicPeriod"/>
            </a:pPr>
            <a:r>
              <a:rPr lang="fr-BE" sz="3600" dirty="0"/>
              <a:t>Les soins intensifs</a:t>
            </a:r>
          </a:p>
        </p:txBody>
      </p:sp>
    </p:spTree>
    <p:extLst>
      <p:ext uri="{BB962C8B-B14F-4D97-AF65-F5344CB8AC3E}">
        <p14:creationId xmlns:p14="http://schemas.microsoft.com/office/powerpoint/2010/main" val="155653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1. L’hygiène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11560" y="1484784"/>
            <a:ext cx="828092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50 à 80 % des infections sont transmises par nos mains.</a:t>
            </a:r>
          </a:p>
          <a:p>
            <a:pPr marL="0" indent="0">
              <a:buNone/>
            </a:pPr>
            <a:r>
              <a:rPr lang="fr-BE" dirty="0"/>
              <a:t>L’hygiène des mains : Pourquoi ? Quand ? Comment ?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3" y="2924944"/>
            <a:ext cx="8314151" cy="3384376"/>
          </a:xfrm>
        </p:spPr>
      </p:pic>
    </p:spTree>
    <p:extLst>
      <p:ext uri="{BB962C8B-B14F-4D97-AF65-F5344CB8AC3E}">
        <p14:creationId xmlns:p14="http://schemas.microsoft.com/office/powerpoint/2010/main" val="20221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848872" cy="5616624"/>
          </a:xfrm>
        </p:spPr>
      </p:pic>
    </p:spTree>
    <p:extLst>
      <p:ext uri="{BB962C8B-B14F-4D97-AF65-F5344CB8AC3E}">
        <p14:creationId xmlns:p14="http://schemas.microsoft.com/office/powerpoint/2010/main" val="22506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3154362"/>
          </a:xfrm>
        </p:spPr>
        <p:txBody>
          <a:bodyPr>
            <a:noAutofit/>
          </a:bodyPr>
          <a:lstStyle/>
          <a:p>
            <a:r>
              <a:rPr lang="fr-BE" sz="2800" dirty="0"/>
              <a:t>Le port de bijoux favorise la persistance de la flore transitoire car ils sont des endroits peu accessibles…</a:t>
            </a:r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17032"/>
            <a:ext cx="4752528" cy="2996279"/>
          </a:xfrm>
        </p:spPr>
      </p:pic>
      <p:pic>
        <p:nvPicPr>
          <p:cNvPr id="12" name="Espace réservé du contenu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4824536" cy="3024336"/>
          </a:xfrm>
        </p:spPr>
      </p:pic>
    </p:spTree>
    <p:extLst>
      <p:ext uri="{BB962C8B-B14F-4D97-AF65-F5344CB8AC3E}">
        <p14:creationId xmlns:p14="http://schemas.microsoft.com/office/powerpoint/2010/main" val="46378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fr-BE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>
          <a:xfrm>
            <a:off x="323528" y="2276872"/>
            <a:ext cx="4245868" cy="4392488"/>
          </a:xfrm>
        </p:spPr>
        <p:txBody>
          <a:bodyPr>
            <a:normAutofit/>
          </a:bodyPr>
          <a:lstStyle/>
          <a:p>
            <a:r>
              <a:rPr lang="fr-BE" dirty="0"/>
              <a:t>Se laver les mains :</a:t>
            </a:r>
          </a:p>
          <a:p>
            <a:pPr marL="342900" indent="-342900">
              <a:buFontTx/>
              <a:buChar char="-"/>
            </a:pPr>
            <a:r>
              <a:rPr lang="fr-BE" dirty="0"/>
              <a:t>En arrivant à l’hôpital</a:t>
            </a:r>
          </a:p>
          <a:p>
            <a:pPr marL="342900" indent="-342900">
              <a:buFontTx/>
              <a:buChar char="-"/>
            </a:pPr>
            <a:r>
              <a:rPr lang="fr-BE" dirty="0"/>
              <a:t>Avant et après avoir mangé</a:t>
            </a:r>
          </a:p>
          <a:p>
            <a:pPr marL="342900" indent="-342900">
              <a:buFontTx/>
              <a:buChar char="-"/>
            </a:pPr>
            <a:r>
              <a:rPr lang="fr-BE" dirty="0"/>
              <a:t>Chaque fois que les mains sont souillées par des liquides biologiques (sang, crachats, selles, urines…) donc après s’être mouché, être allé aux toilettes</a:t>
            </a:r>
          </a:p>
          <a:p>
            <a:pPr marL="342900" indent="-342900">
              <a:buFontTx/>
              <a:buChar char="-"/>
            </a:pPr>
            <a:r>
              <a:rPr lang="fr-BE" dirty="0"/>
              <a:t>En quittant l’hôpital…</a:t>
            </a:r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733675" cy="205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u texte 11"/>
          <p:cNvSpPr>
            <a:spLocks noGrp="1"/>
          </p:cNvSpPr>
          <p:nvPr>
            <p:ph type="body" sz="quarter" idx="3"/>
          </p:nvPr>
        </p:nvSpPr>
        <p:spPr>
          <a:xfrm>
            <a:off x="4932040" y="1700808"/>
            <a:ext cx="4217431" cy="1512169"/>
          </a:xfrm>
        </p:spPr>
        <p:txBody>
          <a:bodyPr>
            <a:normAutofit/>
          </a:bodyPr>
          <a:lstStyle/>
          <a:p>
            <a:r>
              <a:rPr lang="fr-BE" dirty="0"/>
              <a:t>Se désinfecter les mains avec une Solution Hydro-Alcoolique entre chaque patient</a:t>
            </a:r>
          </a:p>
        </p:txBody>
      </p:sp>
      <p:pic>
        <p:nvPicPr>
          <p:cNvPr id="15" name="Espace réservé du contenu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06" y="3284984"/>
            <a:ext cx="3092094" cy="249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160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96678" cy="6336704"/>
          </a:xfrm>
        </p:spPr>
      </p:pic>
    </p:spTree>
    <p:extLst>
      <p:ext uri="{BB962C8B-B14F-4D97-AF65-F5344CB8AC3E}">
        <p14:creationId xmlns:p14="http://schemas.microsoft.com/office/powerpoint/2010/main" val="56770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2232248" cy="4752528"/>
          </a:xfrm>
        </p:spPr>
        <p:txBody>
          <a:bodyPr>
            <a:normAutofit/>
          </a:bodyPr>
          <a:lstStyle/>
          <a:p>
            <a:r>
              <a:rPr lang="fr-BE" sz="3600" dirty="0"/>
              <a:t>Solution </a:t>
            </a:r>
            <a:br>
              <a:rPr lang="fr-BE" sz="3600" dirty="0"/>
            </a:br>
            <a:r>
              <a:rPr lang="fr-BE" sz="3600" dirty="0"/>
              <a:t>Hydro-</a:t>
            </a:r>
            <a:br>
              <a:rPr lang="fr-BE" sz="3600" dirty="0"/>
            </a:br>
            <a:r>
              <a:rPr lang="fr-BE" sz="3600" dirty="0"/>
              <a:t>Alcoolique </a:t>
            </a:r>
            <a:br>
              <a:rPr lang="fr-BE" sz="3600" dirty="0"/>
            </a:br>
            <a:r>
              <a:rPr lang="fr-BE" sz="3600" dirty="0"/>
              <a:t>(SHA)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-6749"/>
            <a:ext cx="6264696" cy="6825835"/>
          </a:xfrm>
        </p:spPr>
      </p:pic>
    </p:spTree>
    <p:extLst>
      <p:ext uri="{BB962C8B-B14F-4D97-AF65-F5344CB8AC3E}">
        <p14:creationId xmlns:p14="http://schemas.microsoft.com/office/powerpoint/2010/main" val="34586544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822</Words>
  <Application>Microsoft Office PowerPoint</Application>
  <PresentationFormat>Affichage à l'écran (4:3)</PresentationFormat>
  <Paragraphs>39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Thème Office</vt:lpstr>
      <vt:lpstr>1_Thème Office</vt:lpstr>
      <vt:lpstr>La vie à l’hôpital…   7 juin 2018 - Sr Bérengère NOEL</vt:lpstr>
      <vt:lpstr>Quelques clés  pour y vivre en bonne harmonie  avec les autres professionnels de la santé et respecter les patients…</vt:lpstr>
      <vt:lpstr>Présentation PowerPoint</vt:lpstr>
      <vt:lpstr>1. L’hygiène</vt:lpstr>
      <vt:lpstr>Présentation PowerPoint</vt:lpstr>
      <vt:lpstr>Le port de bijoux favorise la persistance de la flore transitoire car ils sont des endroits peu accessibles…</vt:lpstr>
      <vt:lpstr>Présentation PowerPoint</vt:lpstr>
      <vt:lpstr>Présentation PowerPoint</vt:lpstr>
      <vt:lpstr>Solution  Hydro- Alcoolique  (SHA)</vt:lpstr>
      <vt:lpstr>Plein de « détails » qui peuvent aider le patient, toujours fragile face aux microbes : un sac ? un texte ? une custode ?...</vt:lpstr>
      <vt:lpstr>2. Les isolements :   Toujours du « jaune »… mais signalé de manière différente d’un hôpital à l’autre.  Il s’agit d’une prescription médicale !  2 types d’isolement :  septique et protecteur</vt:lpstr>
      <vt:lpstr>Isolement septique :</vt:lpstr>
      <vt:lpstr>Souvent une affiche sur la porte mentionnant l’isolement :  se renseigner auprès du personnel soignant  sur les mesures à prendre. Tablier ? Masque ? Gants ? Surchaussures ?...</vt:lpstr>
      <vt:lpstr>- A visiter en dernier lieu   (pour ne pas infecter d’autres patients) - Eviter de s’asseoir sur le lit - Limiter au strict nécessaire ce qui va entrer dans la chambre - La communion et/ou le sacrement des malades ?</vt:lpstr>
      <vt:lpstr>Isolement protecteur</vt:lpstr>
      <vt:lpstr>Patient toujours seul,  dans une chambre avec un sas d’entrée. Souvent une affiche sur la porte mentionnant l’isolement : se renseigner auprès du personnel soignant  sur les mesures à prendre. Dans tous les cas, se laver et se désinfecter les mains en entrant et en sortant de la chambre.</vt:lpstr>
      <vt:lpstr>- A visiter en premier lieu (pour ne pas l’infecter avec les  microbes des autres patients) et limiter le nombre  de visites/visiteurs. - Ne pas y aller si on est malade ou enrhumé - Eviter de s’asseoir sur le lit - Pas de fleur ni de plante verte (ni texte ni objet religieux) - La communion et/ou le sacrement des malades ?</vt:lpstr>
      <vt:lpstr>Présentation PowerPoint</vt:lpstr>
      <vt:lpstr>Porter un masque - 1 masque pour 1 patient   (et donc ne pas le laisser pendre autour du cou,   ni l’emmener d’un patient à l’autre) - 1 barre métallique d’un côté : à mettre sur le nez</vt:lpstr>
      <vt:lpstr>3. Les soins intensifs…  hypertechnique !</vt:lpstr>
      <vt:lpstr>(1) Respirateur :  Appareil permettant la respiration artificielle  en cas de troubles respiratoires ou de manque d’oxygène.  Il est branché à un tuyau mis en place dans la trachée (6) : ça s’appelle l’intubation.</vt:lpstr>
      <vt:lpstr>(2) Moniteur/monitoring :  Appareil surveillant les fonctions vitales du patient (respiration, oxygénation, tension artérielle, rythme cardiaque).  Les alarmes signalent au personnel toute modification, même minime, des paramètres.</vt:lpstr>
      <vt:lpstr>Pour une personne adulte : Fréquence cardiaque normale : 60-100/minute Pression artérielle normale : entre 90/60 et 140/90 mmHg Saturation : Supérieure à 95% Fréquence respiratoire normale : 12-18/minute Température : 35,6-37,2°</vt:lpstr>
      <vt:lpstr>(3) Cathéter :  Tuyau en plastique  servant à effectuer des prélèvements sanguins. - Dans une artère : il mesure la pression artérielle - Dans une veine (cou, jambe, bras) et relié à une perfusion, il apporte un traitement, une hydratation ou une nutrition</vt:lpstr>
      <vt:lpstr>(4) Sonde gastrique :  tuyau qui passe par le nez et arrive dans l’estomac  pour aspirer les secrétions ou nourrir le patient</vt:lpstr>
      <vt:lpstr>(5) Hémofiltration :  filtration du sang pour suppléer à la fonction des reins (dialyse)</vt:lpstr>
      <vt:lpstr>(7) Pousse-seringues :  dispositif utilisé pour l’administration en continu  d’un traitement, en respectant des débits très précis.</vt:lpstr>
      <vt:lpstr>Place à vos questions, remarques…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vie à l’hôpital -   Sr Bérengère NOEL</dc:title>
  <dc:creator>Bé</dc:creator>
  <cp:lastModifiedBy>corina pocora</cp:lastModifiedBy>
  <cp:revision>27</cp:revision>
  <dcterms:created xsi:type="dcterms:W3CDTF">2018-06-04T10:56:44Z</dcterms:created>
  <dcterms:modified xsi:type="dcterms:W3CDTF">2020-03-12T11:17:28Z</dcterms:modified>
</cp:coreProperties>
</file>